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62" r:id="rId7"/>
    <p:sldId id="263" r:id="rId8"/>
    <p:sldId id="264" r:id="rId9"/>
    <p:sldId id="271" r:id="rId10"/>
    <p:sldId id="265" r:id="rId11"/>
    <p:sldId id="267" r:id="rId12"/>
    <p:sldId id="268" r:id="rId13"/>
    <p:sldId id="266" r:id="rId14"/>
    <p:sldId id="269" r:id="rId15"/>
    <p:sldId id="259" r:id="rId16"/>
    <p:sldId id="270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903566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798724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9091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414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7796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67231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91246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87089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720847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66370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975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AD78E8-E832-4ABA-AD94-264E47C95B22}" type="datetimeFigureOut">
              <a:rPr lang="en-GB" smtClean="0"/>
              <a:t>19/05/2016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F2DA4-EE02-4141-A0D0-ECA0B1E6A279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572325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www.bbc.com/earth/story/20150216-can-any-animals-talk-like-humans" TargetMode="External"/><Relationship Id="rId3" Type="http://schemas.openxmlformats.org/officeDocument/2006/relationships/hyperlink" Target="http://hyperphysics.phy-astr.gsu.edu/hbase/music/voice.html" TargetMode="External"/><Relationship Id="rId7" Type="http://schemas.openxmlformats.org/officeDocument/2006/relationships/hyperlink" Target="https://en.wikipedia.org/wiki/Voice_type" TargetMode="External"/><Relationship Id="rId2" Type="http://schemas.openxmlformats.org/officeDocument/2006/relationships/hyperlink" Target="http://www.entnet.org/content/how-voice-work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ncbi.nlm.nih.gov/pubmed/10859570" TargetMode="External"/><Relationship Id="rId5" Type="http://schemas.openxmlformats.org/officeDocument/2006/relationships/hyperlink" Target="https://en.wikipedia.org/wiki/Human_voice" TargetMode="External"/><Relationship Id="rId4" Type="http://schemas.openxmlformats.org/officeDocument/2006/relationships/hyperlink" Target="http://www.sveikaszmogus.lt/Gydymas-1808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lt-LT" dirty="0"/>
              <a:t>Žmonių ir gyvūnų </a:t>
            </a:r>
            <a:br>
              <a:rPr lang="lt-LT" dirty="0"/>
            </a:br>
            <a:r>
              <a:rPr lang="lt-LT" dirty="0"/>
              <a:t>BALSA</a:t>
            </a:r>
            <a:r>
              <a:rPr lang="en-GB" dirty="0"/>
              <a:t>I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lt-LT" dirty="0"/>
              <a:t>Parengė: Loreta Kavaliukaitė</a:t>
            </a:r>
          </a:p>
          <a:p>
            <a:r>
              <a:rPr lang="lt-LT" dirty="0"/>
              <a:t>Medicina, 2 kursas, 16 grupė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67956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Orangutangė Tilda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4144617" cy="4270375"/>
          </a:xfrm>
        </p:spPr>
        <p:txBody>
          <a:bodyPr/>
          <a:lstStyle/>
          <a:p>
            <a:r>
              <a:rPr lang="lt-LT" dirty="0"/>
              <a:t>Švilpia ir skleidžia giluminius gerklės garsus panašiai kaip žmogus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2780" y="1690688"/>
            <a:ext cx="6366688" cy="3581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8537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Drambys Koshik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4180367" cy="4490115"/>
          </a:xfrm>
        </p:spPr>
        <p:txBody>
          <a:bodyPr>
            <a:normAutofit/>
          </a:bodyPr>
          <a:lstStyle/>
          <a:p>
            <a:r>
              <a:rPr lang="lt-LT" sz="3200" dirty="0"/>
              <a:t>Sako žodį </a:t>
            </a:r>
            <a:r>
              <a:rPr lang="de-DE" sz="3200" dirty="0"/>
              <a:t>„</a:t>
            </a:r>
            <a:r>
              <a:rPr lang="lt-LT" sz="3200" dirty="0"/>
              <a:t>Nuo</a:t>
            </a:r>
            <a:r>
              <a:rPr lang="de-DE" sz="3200" dirty="0"/>
              <a:t>“ </a:t>
            </a:r>
            <a:r>
              <a:rPr lang="en-GB" sz="3200" dirty="0"/>
              <a:t>(</a:t>
            </a:r>
            <a:r>
              <a:rPr lang="de-DE" sz="3200" dirty="0"/>
              <a:t>„</a:t>
            </a:r>
            <a:r>
              <a:rPr lang="lt-LT" sz="3200" dirty="0"/>
              <a:t>atsigulk</a:t>
            </a:r>
            <a:r>
              <a:rPr lang="de-DE" sz="3200" dirty="0"/>
              <a:t>“)</a:t>
            </a:r>
            <a:endParaRPr lang="en-GB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1458" y="1690688"/>
            <a:ext cx="7410542" cy="4168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064686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Banginis Nok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5009707" cy="4412180"/>
          </a:xfrm>
        </p:spPr>
        <p:txBody>
          <a:bodyPr>
            <a:normAutofit/>
          </a:bodyPr>
          <a:lstStyle/>
          <a:p>
            <a:r>
              <a:rPr lang="lt-LT" sz="3200" dirty="0"/>
              <a:t>Atkartoja panašius į žmonių skleidžiamus garsus</a:t>
            </a:r>
            <a:endParaRPr lang="en-GB" sz="32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5757" y="1286651"/>
            <a:ext cx="5773485" cy="3724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379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Afrikos pilkoji papūga Aleksas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3840126" cy="4128608"/>
          </a:xfrm>
        </p:spPr>
        <p:txBody>
          <a:bodyPr/>
          <a:lstStyle/>
          <a:p>
            <a:r>
              <a:rPr lang="lt-LT" sz="3200" dirty="0"/>
              <a:t>Atkartoja žodžius ir frazes</a:t>
            </a:r>
          </a:p>
          <a:p>
            <a:r>
              <a:rPr lang="lt-LT" sz="3200" dirty="0"/>
              <a:t>Moka pasakyti žodį norėdamos kažką gauti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90898" y="1502267"/>
            <a:ext cx="6915796" cy="3890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90942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82" y="27712"/>
            <a:ext cx="10515600" cy="1325563"/>
          </a:xfrm>
        </p:spPr>
        <p:txBody>
          <a:bodyPr/>
          <a:lstStyle/>
          <a:p>
            <a:r>
              <a:rPr lang="lt-LT" dirty="0"/>
              <a:t>Kodėl ne visi išmoksta naujus garsus?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5272" y="1221479"/>
            <a:ext cx="5181600" cy="4351338"/>
          </a:xfrm>
        </p:spPr>
        <p:txBody>
          <a:bodyPr>
            <a:noAutofit/>
          </a:bodyPr>
          <a:lstStyle/>
          <a:p>
            <a:r>
              <a:rPr lang="lt-LT" sz="3600" dirty="0"/>
              <a:t>Naujus garsus išmoksta:</a:t>
            </a:r>
          </a:p>
          <a:p>
            <a:pPr lvl="1"/>
            <a:r>
              <a:rPr lang="lt-LT" sz="3200" dirty="0"/>
              <a:t>Žinduoliai:</a:t>
            </a:r>
          </a:p>
          <a:p>
            <a:pPr lvl="2"/>
            <a:r>
              <a:rPr lang="lt-LT" sz="2800" dirty="0"/>
              <a:t>Žmonės</a:t>
            </a:r>
          </a:p>
          <a:p>
            <a:pPr lvl="2"/>
            <a:r>
              <a:rPr lang="lt-LT" sz="2800" dirty="0"/>
              <a:t>Šikšnosparniai</a:t>
            </a:r>
          </a:p>
          <a:p>
            <a:pPr lvl="2"/>
            <a:r>
              <a:rPr lang="lt-LT" sz="2800" dirty="0"/>
              <a:t>Drambliai</a:t>
            </a:r>
          </a:p>
          <a:p>
            <a:pPr lvl="2"/>
            <a:r>
              <a:rPr lang="lt-LT" sz="2800" dirty="0"/>
              <a:t>Delfinai</a:t>
            </a:r>
          </a:p>
          <a:p>
            <a:pPr lvl="2"/>
            <a:r>
              <a:rPr lang="lt-LT" sz="2800" dirty="0"/>
              <a:t>Banginiai</a:t>
            </a:r>
          </a:p>
          <a:p>
            <a:pPr lvl="2"/>
            <a:r>
              <a:rPr lang="lt-LT" sz="2800" dirty="0"/>
              <a:t>Ruoniai</a:t>
            </a:r>
          </a:p>
          <a:p>
            <a:pPr lvl="1"/>
            <a:r>
              <a:rPr lang="lt-LT" sz="3200" dirty="0"/>
              <a:t>Paukščiai:</a:t>
            </a:r>
          </a:p>
          <a:p>
            <a:pPr lvl="2"/>
            <a:r>
              <a:rPr lang="lt-LT" sz="2800" dirty="0"/>
              <a:t>Papūgos</a:t>
            </a:r>
          </a:p>
          <a:p>
            <a:pPr lvl="2"/>
            <a:r>
              <a:rPr lang="lt-LT" sz="2800" dirty="0"/>
              <a:t>Kolibriniai</a:t>
            </a:r>
          </a:p>
          <a:p>
            <a:pPr lvl="2"/>
            <a:r>
              <a:rPr lang="lt-LT" sz="2800" dirty="0"/>
              <a:t>Žvirbliniai</a:t>
            </a:r>
            <a:endParaRPr lang="en-GB" sz="2800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7877" y="1606518"/>
            <a:ext cx="3164914" cy="235685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97" y="3994519"/>
            <a:ext cx="3803317" cy="2531173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8626" y="849383"/>
            <a:ext cx="4036023" cy="22702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37114" y="3119646"/>
            <a:ext cx="2687903" cy="404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531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Informacijos</a:t>
            </a:r>
            <a:r>
              <a:rPr lang="en-GB" dirty="0"/>
              <a:t> </a:t>
            </a:r>
            <a:r>
              <a:rPr lang="lt-LT" dirty="0"/>
              <a:t>š</a:t>
            </a:r>
            <a:r>
              <a:rPr lang="en-GB" dirty="0" err="1"/>
              <a:t>altiniai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>
                <a:hlinkClick r:id="rId2"/>
              </a:rPr>
              <a:t>http://www.entnet.org/content/how-voice-works</a:t>
            </a:r>
            <a:endParaRPr lang="lt-LT" dirty="0"/>
          </a:p>
          <a:p>
            <a:r>
              <a:rPr lang="en-GB" dirty="0">
                <a:hlinkClick r:id="rId3"/>
              </a:rPr>
              <a:t>http://hyperphysics.phy-astr.gsu.edu/hbase/music/voice.html</a:t>
            </a:r>
            <a:endParaRPr lang="lt-LT" dirty="0"/>
          </a:p>
          <a:p>
            <a:r>
              <a:rPr lang="en-GB" dirty="0">
                <a:hlinkClick r:id="rId4"/>
              </a:rPr>
              <a:t>http://www.sveikaszmogus.lt/Gydymas-1808</a:t>
            </a:r>
            <a:endParaRPr lang="lt-LT" dirty="0"/>
          </a:p>
          <a:p>
            <a:r>
              <a:rPr lang="lt-LT" dirty="0">
                <a:hlinkClick r:id="rId5"/>
              </a:rPr>
              <a:t>https://en.wikipedia.org/wiki/Human_voice</a:t>
            </a:r>
            <a:endParaRPr lang="lt-LT" dirty="0"/>
          </a:p>
          <a:p>
            <a:r>
              <a:rPr lang="lt-LT" dirty="0">
                <a:hlinkClick r:id="rId6"/>
              </a:rPr>
              <a:t>http://www.ncbi.nlm.nih.gov/pubmed/10859570</a:t>
            </a:r>
            <a:endParaRPr lang="lt-LT" dirty="0"/>
          </a:p>
          <a:p>
            <a:r>
              <a:rPr lang="lt-LT" dirty="0">
                <a:hlinkClick r:id="rId7"/>
              </a:rPr>
              <a:t>https://en.wikipedia.org/wiki/Voice_type</a:t>
            </a:r>
            <a:endParaRPr lang="lt-LT" dirty="0"/>
          </a:p>
          <a:p>
            <a:r>
              <a:rPr lang="lt-LT" dirty="0">
                <a:hlinkClick r:id="rId8"/>
              </a:rPr>
              <a:t>http://www.bbc.com/earth/story/20150216-can-any-animals-talk-like-humans</a:t>
            </a:r>
            <a:endParaRPr lang="en-GB" dirty="0"/>
          </a:p>
          <a:p>
            <a:endParaRPr lang="lt-LT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5395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351722" y="340770"/>
            <a:ext cx="9144000" cy="1185380"/>
          </a:xfrm>
        </p:spPr>
        <p:txBody>
          <a:bodyPr/>
          <a:lstStyle/>
          <a:p>
            <a:r>
              <a:rPr lang="lt-LT" dirty="0"/>
              <a:t>AČIŪ UŽ DĖMESĮ</a:t>
            </a:r>
            <a:r>
              <a:rPr lang="de-DE" dirty="0"/>
              <a:t>! </a:t>
            </a:r>
            <a:endParaRPr lang="en-GB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8670" t="10797" r="14755" b="-441"/>
          <a:stretch/>
        </p:blipFill>
        <p:spPr>
          <a:xfrm>
            <a:off x="861391" y="2577591"/>
            <a:ext cx="4069779" cy="314449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2509" y="2675073"/>
            <a:ext cx="6160899" cy="2949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978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Kas yra balsas?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lt-LT" dirty="0"/>
              <a:t>Žmogaus balsas – garsas, kurį skleidžia žmogus, naudodamas gerklose esančias balso klostes</a:t>
            </a:r>
          </a:p>
          <a:p>
            <a:r>
              <a:rPr lang="lt-LT" dirty="0"/>
              <a:t>Dainuoti, kalbėti, rėkti, juoktis</a:t>
            </a:r>
          </a:p>
          <a:p>
            <a:r>
              <a:rPr lang="en-GB" dirty="0"/>
              <a:t>„</a:t>
            </a:r>
            <a:r>
              <a:rPr lang="lt-LT" dirty="0" err="1"/>
              <a:t>Ž</a:t>
            </a:r>
            <a:r>
              <a:rPr lang="en-GB" dirty="0" err="1"/>
              <a:t>mogaus</a:t>
            </a:r>
            <a:r>
              <a:rPr lang="en-GB" dirty="0"/>
              <a:t> </a:t>
            </a:r>
            <a:r>
              <a:rPr lang="en-GB" dirty="0" err="1"/>
              <a:t>sielos</a:t>
            </a:r>
            <a:r>
              <a:rPr lang="en-GB" dirty="0"/>
              <a:t> </a:t>
            </a:r>
            <a:r>
              <a:rPr lang="en-GB" dirty="0" err="1"/>
              <a:t>trimitas</a:t>
            </a:r>
            <a:r>
              <a:rPr lang="en-GB" dirty="0"/>
              <a:t>”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2978" y="2623321"/>
            <a:ext cx="5981700" cy="336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284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Gerklos ir balso klostės</a:t>
            </a:r>
            <a:endParaRPr lang="en-GB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67399" b="4363"/>
          <a:stretch/>
        </p:blipFill>
        <p:spPr>
          <a:xfrm>
            <a:off x="9932191" y="75301"/>
            <a:ext cx="2034522" cy="222571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5568" t="6126" r="38470" b="10986"/>
          <a:stretch/>
        </p:blipFill>
        <p:spPr>
          <a:xfrm>
            <a:off x="5137333" y="1431232"/>
            <a:ext cx="4480762" cy="498281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l="17645" t="5794" r="21418" b="1973"/>
          <a:stretch/>
        </p:blipFill>
        <p:spPr>
          <a:xfrm>
            <a:off x="0" y="1523998"/>
            <a:ext cx="4823237" cy="4272791"/>
          </a:xfrm>
          <a:prstGeom prst="rect">
            <a:avLst/>
          </a:prstGeom>
        </p:spPr>
      </p:pic>
      <p:pic>
        <p:nvPicPr>
          <p:cNvPr id="7" name="Content Placeholder 3"/>
          <p:cNvPicPr>
            <a:picLocks noChangeAspect="1"/>
          </p:cNvPicPr>
          <p:nvPr/>
        </p:nvPicPr>
        <p:blipFill rotWithShape="1">
          <a:blip r:embed="rId2"/>
          <a:srcRect l="68392" b="-624"/>
          <a:stretch/>
        </p:blipFill>
        <p:spPr>
          <a:xfrm>
            <a:off x="9932191" y="4300179"/>
            <a:ext cx="2034522" cy="2415342"/>
          </a:xfrm>
          <a:prstGeom prst="rect">
            <a:avLst/>
          </a:prstGeom>
        </p:spPr>
      </p:pic>
      <p:pic>
        <p:nvPicPr>
          <p:cNvPr id="8" name="Content Placeholder 3"/>
          <p:cNvPicPr>
            <a:picLocks noChangeAspect="1"/>
          </p:cNvPicPr>
          <p:nvPr/>
        </p:nvPicPr>
        <p:blipFill rotWithShape="1">
          <a:blip r:embed="rId2"/>
          <a:srcRect l="32950" r="31370" b="5984"/>
          <a:stretch/>
        </p:blipFill>
        <p:spPr>
          <a:xfrm>
            <a:off x="9932191" y="2301021"/>
            <a:ext cx="2034522" cy="1999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8267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Kaip</a:t>
            </a:r>
            <a:r>
              <a:rPr lang="en-GB" dirty="0"/>
              <a:t> </a:t>
            </a:r>
            <a:r>
              <a:rPr lang="en-GB" dirty="0" err="1"/>
              <a:t>susidaro</a:t>
            </a:r>
            <a:r>
              <a:rPr lang="en-GB" dirty="0"/>
              <a:t> balsas?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"/>
          </p:nvPr>
        </p:nvPicPr>
        <p:blipFill rotWithShape="1">
          <a:blip r:embed="rId2"/>
          <a:srcRect l="5819" t="18643" r="36893" b="21766"/>
          <a:stretch/>
        </p:blipFill>
        <p:spPr>
          <a:xfrm>
            <a:off x="5615608" y="365125"/>
            <a:ext cx="4237457" cy="2478156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>
          <a:xfrm>
            <a:off x="434008" y="1690688"/>
            <a:ext cx="5181600" cy="4351338"/>
          </a:xfrm>
        </p:spPr>
        <p:txBody>
          <a:bodyPr/>
          <a:lstStyle/>
          <a:p>
            <a:r>
              <a:rPr lang="lt-LT" dirty="0"/>
              <a:t>Jėgos šaltinis – plaučiai</a:t>
            </a:r>
          </a:p>
          <a:p>
            <a:r>
              <a:rPr lang="lt-LT" dirty="0"/>
              <a:t>Vibracijos šaltinis – balso </a:t>
            </a:r>
            <a:r>
              <a:rPr lang="en-GB" dirty="0" err="1"/>
              <a:t>klost</a:t>
            </a:r>
            <a:r>
              <a:rPr lang="lt-LT" dirty="0"/>
              <a:t>ės</a:t>
            </a:r>
          </a:p>
          <a:p>
            <a:r>
              <a:rPr lang="lt-LT" dirty="0"/>
              <a:t>Rezonatoriai – gerklė, burna, nosis, sinusai </a:t>
            </a:r>
          </a:p>
          <a:p>
            <a:r>
              <a:rPr lang="lt-LT" dirty="0"/>
              <a:t>Artikuliuoja – liežuvis, lūpos, minkštasis gomurys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/>
          <a:srcRect l="19037" t="18523" r="45926" b="23868"/>
          <a:stretch/>
        </p:blipFill>
        <p:spPr>
          <a:xfrm>
            <a:off x="7734336" y="2643808"/>
            <a:ext cx="4558748" cy="42141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44970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Vyrų, moterų ir vaikų balsai</a:t>
            </a:r>
            <a:endParaRPr lang="en-GB" dirty="0"/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29" t="29310" r="56506" b="38712"/>
          <a:stretch/>
        </p:blipFill>
        <p:spPr>
          <a:xfrm>
            <a:off x="1232451" y="2080591"/>
            <a:ext cx="8826709" cy="3737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8028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Muzika: balso registrai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384314" y="1690688"/>
            <a:ext cx="5613262" cy="4498975"/>
          </a:xfrm>
        </p:spPr>
        <p:txBody>
          <a:bodyPr/>
          <a:lstStyle/>
          <a:p>
            <a:r>
              <a:rPr lang="lt-LT" sz="3200" dirty="0"/>
              <a:t>Krūtininis</a:t>
            </a:r>
          </a:p>
          <a:p>
            <a:pPr lvl="1"/>
            <a:r>
              <a:rPr lang="lt-LT" sz="2800" dirty="0"/>
              <a:t>vibracija krūtinėje</a:t>
            </a:r>
            <a:endParaRPr lang="en-GB" sz="2800" dirty="0"/>
          </a:p>
          <a:p>
            <a:pPr lvl="1"/>
            <a:r>
              <a:rPr lang="lt-LT" sz="2800" dirty="0"/>
              <a:t>žemiausias balso registras</a:t>
            </a:r>
          </a:p>
          <a:p>
            <a:pPr lvl="1"/>
            <a:endParaRPr lang="lt-LT" sz="2800" dirty="0"/>
          </a:p>
          <a:p>
            <a:pPr lvl="1"/>
            <a:endParaRPr lang="lt-LT" sz="2800" dirty="0"/>
          </a:p>
          <a:p>
            <a:r>
              <a:rPr lang="lt-LT" sz="3200" dirty="0"/>
              <a:t>Mediumas</a:t>
            </a:r>
            <a:endParaRPr lang="en-GB" sz="3200" dirty="0"/>
          </a:p>
          <a:p>
            <a:pPr lvl="1"/>
            <a:r>
              <a:rPr lang="lt-LT" sz="2800" dirty="0"/>
              <a:t>pereina iš krūtininio registro į galvinį registrą</a:t>
            </a:r>
            <a:endParaRPr lang="en-GB" sz="2800" dirty="0"/>
          </a:p>
          <a:p>
            <a:endParaRPr lang="en-GB" dirty="0"/>
          </a:p>
          <a:p>
            <a:pPr lvl="1"/>
            <a:endParaRPr lang="en-GB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1690688"/>
            <a:ext cx="5183188" cy="4498975"/>
          </a:xfrm>
        </p:spPr>
        <p:txBody>
          <a:bodyPr>
            <a:normAutofit/>
          </a:bodyPr>
          <a:lstStyle/>
          <a:p>
            <a:r>
              <a:rPr lang="lt-LT" sz="3200" dirty="0"/>
              <a:t>Galvinis registras</a:t>
            </a:r>
            <a:endParaRPr lang="en-GB" sz="3200" dirty="0"/>
          </a:p>
          <a:p>
            <a:pPr lvl="1"/>
            <a:r>
              <a:rPr lang="lt-LT" sz="2800" dirty="0"/>
              <a:t>šaukiame ar esame susijaudinę</a:t>
            </a:r>
            <a:endParaRPr lang="en-GB" sz="2800" dirty="0"/>
          </a:p>
          <a:p>
            <a:pPr lvl="1"/>
            <a:r>
              <a:rPr lang="lt-LT" sz="2800" dirty="0"/>
              <a:t>rezonuoja burnoje ir veidinės kaukolės dalies ertmėse</a:t>
            </a:r>
          </a:p>
          <a:p>
            <a:pPr lvl="1"/>
            <a:endParaRPr lang="lt-LT" sz="2800" dirty="0"/>
          </a:p>
          <a:p>
            <a:r>
              <a:rPr lang="lt-LT" sz="3200" dirty="0"/>
              <a:t>Falcetas</a:t>
            </a:r>
            <a:endParaRPr lang="en-GB" sz="3200" dirty="0"/>
          </a:p>
          <a:p>
            <a:pPr lvl="1"/>
            <a:r>
              <a:rPr lang="lt-LT" sz="2800" dirty="0"/>
              <a:t>Virpa tik balso klosčių kraštai </a:t>
            </a:r>
            <a:endParaRPr lang="en-GB" sz="2800" dirty="0"/>
          </a:p>
          <a:p>
            <a:pPr lvl="1"/>
            <a:r>
              <a:rPr lang="lt-LT" sz="2800" dirty="0"/>
              <a:t>silpnas</a:t>
            </a:r>
            <a:endParaRPr lang="en-GB" sz="2800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236755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Moterų balsai</a:t>
            </a:r>
            <a:endParaRPr lang="en-GB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6938" y="4673815"/>
            <a:ext cx="9386426" cy="114983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6937" y="1433379"/>
            <a:ext cx="9369515" cy="11477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06938" y="3129377"/>
            <a:ext cx="9369514" cy="1147766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5532669" y="4290813"/>
            <a:ext cx="164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Mecosopranas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691695" y="6035657"/>
            <a:ext cx="1643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Kontraltas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532669" y="2760045"/>
            <a:ext cx="1749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lt-LT" dirty="0"/>
              <a:t>Sopranas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664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/>
              <a:t>Vyrų balsai</a:t>
            </a:r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1868" y="1568104"/>
            <a:ext cx="8868556" cy="10863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71868" y="4974927"/>
            <a:ext cx="8868554" cy="108639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4903305" y="2654502"/>
            <a:ext cx="9112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/>
              <a:t>Tenoras</a:t>
            </a:r>
            <a:endParaRPr lang="en-GB" dirty="0"/>
          </a:p>
        </p:txBody>
      </p:sp>
      <p:sp>
        <p:nvSpPr>
          <p:cNvPr id="10" name="TextBox 9"/>
          <p:cNvSpPr txBox="1"/>
          <p:nvPr/>
        </p:nvSpPr>
        <p:spPr>
          <a:xfrm>
            <a:off x="5023912" y="4443815"/>
            <a:ext cx="1072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/>
              <a:t>Baritonas</a:t>
            </a:r>
            <a:endParaRPr lang="en-GB" dirty="0"/>
          </a:p>
        </p:txBody>
      </p:sp>
      <p:sp>
        <p:nvSpPr>
          <p:cNvPr id="11" name="TextBox 10"/>
          <p:cNvSpPr txBox="1"/>
          <p:nvPr/>
        </p:nvSpPr>
        <p:spPr>
          <a:xfrm>
            <a:off x="5199120" y="6235451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lt-LT" dirty="0"/>
              <a:t>Bosas</a:t>
            </a:r>
            <a:endParaRPr lang="en-GB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71868" y="3195637"/>
            <a:ext cx="8868555" cy="108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841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ctrTitle"/>
          </p:nvPr>
        </p:nvSpPr>
        <p:spPr>
          <a:xfrm>
            <a:off x="1537252" y="260972"/>
            <a:ext cx="9144000" cy="2387600"/>
          </a:xfrm>
        </p:spPr>
        <p:txBody>
          <a:bodyPr/>
          <a:lstStyle/>
          <a:p>
            <a:r>
              <a:rPr lang="lt-LT" dirty="0"/>
              <a:t>Ar gyvūnai kalba?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9501" y="3218414"/>
            <a:ext cx="4746168" cy="304627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7703" y="2910752"/>
            <a:ext cx="6183180" cy="3353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4336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215</TotalTime>
  <Words>234</Words>
  <Application>Microsoft Office PowerPoint</Application>
  <PresentationFormat>Widescreen</PresentationFormat>
  <Paragraphs>69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Žmonių ir gyvūnų  BALSAI</vt:lpstr>
      <vt:lpstr>Kas yra balsas?</vt:lpstr>
      <vt:lpstr>Gerklos ir balso klostės</vt:lpstr>
      <vt:lpstr>Kaip susidaro balsas?</vt:lpstr>
      <vt:lpstr>Vyrų, moterų ir vaikų balsai</vt:lpstr>
      <vt:lpstr>Muzika: balso registrai</vt:lpstr>
      <vt:lpstr>Moterų balsai</vt:lpstr>
      <vt:lpstr>Vyrų balsai</vt:lpstr>
      <vt:lpstr>Ar gyvūnai kalba?</vt:lpstr>
      <vt:lpstr>Orangutangė Tilda</vt:lpstr>
      <vt:lpstr>Drambys Koshik</vt:lpstr>
      <vt:lpstr>Banginis Nok</vt:lpstr>
      <vt:lpstr>Afrikos pilkoji papūga Aleksas</vt:lpstr>
      <vt:lpstr>Kodėl ne visi išmoksta naujus garsus?</vt:lpstr>
      <vt:lpstr>Informacijos šaltiniai</vt:lpstr>
      <vt:lpstr>AČIŪ UŽ DĖMESĮ!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BALSAS</dc:title>
  <dc:creator>Loreta Kavaliukaitė</dc:creator>
  <cp:lastModifiedBy>Loreta Kavaliukaitė</cp:lastModifiedBy>
  <cp:revision>17</cp:revision>
  <dcterms:created xsi:type="dcterms:W3CDTF">2016-05-18T11:30:53Z</dcterms:created>
  <dcterms:modified xsi:type="dcterms:W3CDTF">2016-05-19T05:40:32Z</dcterms:modified>
</cp:coreProperties>
</file>

<file path=docProps/thumbnail.jpeg>
</file>